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76" r:id="rId4"/>
    <p:sldId id="287" r:id="rId5"/>
    <p:sldId id="288" r:id="rId6"/>
    <p:sldId id="289" r:id="rId7"/>
    <p:sldId id="277" r:id="rId8"/>
    <p:sldId id="278" r:id="rId9"/>
    <p:sldId id="279" r:id="rId10"/>
    <p:sldId id="280" r:id="rId11"/>
    <p:sldId id="282" r:id="rId12"/>
    <p:sldId id="262" r:id="rId13"/>
    <p:sldId id="258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4332"/>
    <a:srgbClr val="765A4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 snapToGrid="0">
      <p:cViewPr>
        <p:scale>
          <a:sx n="78" d="100"/>
          <a:sy n="78" d="100"/>
        </p:scale>
        <p:origin x="-222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D86A0-1217-4E7B-9444-3CA2B7EAE60B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82C8-2FDC-4492-87C1-335491D2FD94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30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4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114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782C8-2FDC-4492-87C1-335491D2FD9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24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701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487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3479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7697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77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01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86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995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86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790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875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1269F-2454-44DD-87E7-5A78BFFD99A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02481-857D-442F-835B-10F8CC6423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95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7400" y="443412"/>
            <a:ext cx="6221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584332"/>
                </a:solidFill>
              </a:rPr>
              <a:t>Цикли з </a:t>
            </a:r>
            <a:r>
              <a:rPr lang="ru-RU" sz="4800" b="1" dirty="0" err="1">
                <a:solidFill>
                  <a:srgbClr val="584332"/>
                </a:solidFill>
              </a:rPr>
              <a:t>передумовою</a:t>
            </a:r>
            <a:endParaRPr lang="ru-RU" sz="4800" b="1" dirty="0">
              <a:solidFill>
                <a:srgbClr val="584332"/>
              </a:solidFill>
            </a:endParaRPr>
          </a:p>
        </p:txBody>
      </p:sp>
      <p:pic>
        <p:nvPicPr>
          <p:cNvPr id="1026" name="Picture 2" descr="http://img.bibo.kz/?3947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311" y="1787249"/>
            <a:ext cx="4244456" cy="4262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3672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79" y="251772"/>
            <a:ext cx="78867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584332"/>
                </a:solidFill>
                <a:latin typeface="+mn-lt"/>
              </a:rPr>
              <a:t>Робота в зошиті</a:t>
            </a:r>
            <a:endParaRPr lang="uk-UA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7762" t="26633" r="18428" b="24859"/>
          <a:stretch/>
        </p:blipFill>
        <p:spPr>
          <a:xfrm>
            <a:off x="846162" y="1708140"/>
            <a:ext cx="7817480" cy="396207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754902" y="2287467"/>
            <a:ext cx="2845560" cy="294053"/>
          </a:xfrm>
          <a:prstGeom prst="round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Початок</a:t>
            </a:r>
            <a:endParaRPr lang="ru-RU" sz="20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177682" y="2581520"/>
            <a:ext cx="1" cy="227611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омб 11"/>
          <p:cNvSpPr/>
          <p:nvPr/>
        </p:nvSpPr>
        <p:spPr>
          <a:xfrm>
            <a:off x="2080794" y="4215445"/>
            <a:ext cx="3145810" cy="750627"/>
          </a:xfrm>
          <a:prstGeom prst="diamond">
            <a:avLst/>
          </a:prstGeom>
          <a:solidFill>
            <a:srgbClr val="584332"/>
          </a:solidFill>
          <a:ln>
            <a:solidFill>
              <a:srgbClr val="584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Гриб </a:t>
            </a:r>
            <a:r>
              <a:rPr lang="uk-UA" sz="1600" b="1" dirty="0" smtClean="0"/>
              <a:t>їстівний?</a:t>
            </a:r>
            <a:endParaRPr lang="ru-RU" sz="16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718600" y="3212172"/>
            <a:ext cx="474261" cy="117320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57600" y="3191400"/>
            <a:ext cx="918672" cy="70373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7296799" y="5007897"/>
            <a:ext cx="1366843" cy="445813"/>
          </a:xfrm>
          <a:prstGeom prst="round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</a:t>
            </a:r>
            <a:r>
              <a:rPr lang="uk-UA" sz="2800" b="1" dirty="0" err="1" smtClean="0"/>
              <a:t>інець</a:t>
            </a:r>
            <a:endParaRPr lang="ru-RU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56197" y="5008367"/>
            <a:ext cx="1909831" cy="420792"/>
          </a:xfrm>
          <a:prstGeom prst="rect">
            <a:avLst/>
          </a:prstGeom>
          <a:solidFill>
            <a:srgbClr val="584332"/>
          </a:solidFill>
          <a:ln>
            <a:solidFill>
              <a:srgbClr val="584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Покласти в кошик</a:t>
            </a:r>
            <a:endParaRPr lang="ru-RU" sz="16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52496" y="3548321"/>
            <a:ext cx="2202406" cy="420792"/>
          </a:xfrm>
          <a:prstGeom prst="rect">
            <a:avLst/>
          </a:prstGeom>
          <a:solidFill>
            <a:srgbClr val="584332"/>
          </a:solidFill>
          <a:ln>
            <a:solidFill>
              <a:srgbClr val="584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Знайти гриб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296799" y="2664000"/>
            <a:ext cx="60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84332"/>
                </a:solidFill>
              </a:rPr>
              <a:t>Так</a:t>
            </a:r>
            <a:endParaRPr lang="ru-RU" sz="2000" b="1" dirty="0">
              <a:solidFill>
                <a:srgbClr val="58433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2608" y="2695325"/>
            <a:ext cx="60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84332"/>
                </a:solidFill>
              </a:rPr>
              <a:t>Ні</a:t>
            </a:r>
            <a:endParaRPr lang="ru-RU" sz="2000" b="1" dirty="0">
              <a:solidFill>
                <a:srgbClr val="584332"/>
              </a:solidFill>
            </a:endParaRPr>
          </a:p>
        </p:txBody>
      </p:sp>
      <p:sp>
        <p:nvSpPr>
          <p:cNvPr id="34" name="Ромб 33"/>
          <p:cNvSpPr/>
          <p:nvPr/>
        </p:nvSpPr>
        <p:spPr>
          <a:xfrm>
            <a:off x="4576271" y="2794805"/>
            <a:ext cx="3145810" cy="750627"/>
          </a:xfrm>
          <a:prstGeom prst="diamond">
            <a:avLst/>
          </a:prstGeom>
          <a:solidFill>
            <a:srgbClr val="584332"/>
          </a:solidFill>
          <a:ln>
            <a:solidFill>
              <a:srgbClr val="584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Кошик повний?</a:t>
            </a:r>
            <a:endParaRPr lang="ru-RU" sz="1600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8137390" y="3323568"/>
            <a:ext cx="53731" cy="1667056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657600" y="3272257"/>
            <a:ext cx="0" cy="267609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642326" y="3952293"/>
            <a:ext cx="0" cy="267609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5151728" y="3477035"/>
            <a:ext cx="65932" cy="1129383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668622" y="4585558"/>
            <a:ext cx="417828" cy="120483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668622" y="4112077"/>
            <a:ext cx="60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84332"/>
                </a:solidFill>
              </a:rPr>
              <a:t>Так</a:t>
            </a:r>
            <a:endParaRPr lang="ru-RU" sz="2000" b="1" dirty="0">
              <a:solidFill>
                <a:srgbClr val="58433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464786" y="4021591"/>
            <a:ext cx="60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84332"/>
                </a:solidFill>
              </a:rPr>
              <a:t>Ні</a:t>
            </a:r>
            <a:endParaRPr lang="ru-RU" sz="2000" b="1" dirty="0">
              <a:solidFill>
                <a:srgbClr val="584332"/>
              </a:solidFill>
            </a:endParaRPr>
          </a:p>
        </p:txBody>
      </p:sp>
      <p:cxnSp>
        <p:nvCxnSpPr>
          <p:cNvPr id="49" name="Прямая со стрелкой 48"/>
          <p:cNvCxnSpPr/>
          <p:nvPr/>
        </p:nvCxnSpPr>
        <p:spPr>
          <a:xfrm flipH="1" flipV="1">
            <a:off x="3993235" y="3406061"/>
            <a:ext cx="1109630" cy="50707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1664226" y="4734686"/>
            <a:ext cx="45697" cy="273211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1137905" y="2695325"/>
            <a:ext cx="53800" cy="2312572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1164805" y="2646536"/>
            <a:ext cx="4729766" cy="61166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52020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7" grpId="0" animBg="1"/>
      <p:bldP spid="18" grpId="0" animBg="1"/>
      <p:bldP spid="25" grpId="0" animBg="1"/>
      <p:bldP spid="30" grpId="0"/>
      <p:bldP spid="31" grpId="0"/>
      <p:bldP spid="34" grpId="0" animBg="1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79" y="251772"/>
            <a:ext cx="78867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584332"/>
                </a:solidFill>
                <a:latin typeface="+mn-lt"/>
              </a:rPr>
              <a:t>Робота в зошиті</a:t>
            </a:r>
            <a:endParaRPr lang="uk-UA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9126" t="30364" r="18113" b="46688"/>
          <a:stretch/>
        </p:blipFill>
        <p:spPr>
          <a:xfrm>
            <a:off x="1028700" y="2342784"/>
            <a:ext cx="7497687" cy="18334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57400" y="3498240"/>
            <a:ext cx="344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584332"/>
                </a:solidFill>
              </a:rPr>
              <a:t>Умова</a:t>
            </a:r>
            <a:endParaRPr lang="ru-RU" sz="28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945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1755" y="477672"/>
            <a:ext cx="4995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584332"/>
                </a:solidFill>
              </a:rPr>
              <a:t>Повторюємо</a:t>
            </a:r>
            <a:endParaRPr lang="ru-RU" sz="4400" b="1" dirty="0">
              <a:solidFill>
                <a:srgbClr val="5843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3457" y="1668118"/>
            <a:ext cx="7888406" cy="3046988"/>
          </a:xfrm>
          <a:prstGeom prst="rect">
            <a:avLst/>
          </a:prstGeom>
          <a:solidFill>
            <a:srgbClr val="584332"/>
          </a:solidFill>
          <a:ln>
            <a:solidFill>
              <a:srgbClr val="584332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1. </a:t>
            </a:r>
            <a:r>
              <a:rPr lang="ru-RU" sz="2400" b="1" dirty="0" err="1">
                <a:solidFill>
                  <a:schemeClr val="bg1"/>
                </a:solidFill>
              </a:rPr>
              <a:t>Що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таке</a:t>
            </a:r>
            <a:r>
              <a:rPr lang="ru-RU" sz="2400" b="1" dirty="0">
                <a:solidFill>
                  <a:schemeClr val="bg1"/>
                </a:solidFill>
              </a:rPr>
              <a:t> цикл в </a:t>
            </a:r>
            <a:r>
              <a:rPr lang="ru-RU" sz="2400" b="1" dirty="0" err="1">
                <a:solidFill>
                  <a:schemeClr val="bg1"/>
                </a:solidFill>
              </a:rPr>
              <a:t>алгоритмі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>
                <a:solidFill>
                  <a:schemeClr val="bg1"/>
                </a:solidFill>
              </a:rPr>
              <a:t>Як </a:t>
            </a:r>
            <a:r>
              <a:rPr lang="ru-RU" sz="2400" b="1" dirty="0" err="1">
                <a:solidFill>
                  <a:schemeClr val="bg1"/>
                </a:solidFill>
              </a:rPr>
              <a:t>виконується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стандартний</a:t>
            </a:r>
            <a:r>
              <a:rPr lang="ru-RU" sz="2400" b="1" dirty="0">
                <a:solidFill>
                  <a:schemeClr val="bg1"/>
                </a:solidFill>
              </a:rPr>
              <a:t> цикл з </a:t>
            </a:r>
            <a:r>
              <a:rPr lang="ru-RU" sz="2400" b="1" dirty="0" err="1">
                <a:solidFill>
                  <a:schemeClr val="bg1"/>
                </a:solidFill>
              </a:rPr>
              <a:t>передумовою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З. </a:t>
            </a:r>
            <a:r>
              <a:rPr lang="ru-RU" sz="2400" b="1" dirty="0" err="1">
                <a:solidFill>
                  <a:schemeClr val="bg1"/>
                </a:solidFill>
              </a:rPr>
              <a:t>Чи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можуть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команди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тіла</a:t>
            </a:r>
            <a:r>
              <a:rPr lang="ru-RU" sz="2400" b="1" dirty="0">
                <a:solidFill>
                  <a:schemeClr val="bg1"/>
                </a:solidFill>
              </a:rPr>
              <a:t> циклу не </a:t>
            </a:r>
            <a:r>
              <a:rPr lang="ru-RU" sz="2400" b="1" dirty="0" err="1">
                <a:solidFill>
                  <a:schemeClr val="bg1"/>
                </a:solidFill>
              </a:rPr>
              <a:t>виконуватися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жодного</a:t>
            </a:r>
            <a:r>
              <a:rPr lang="ru-RU" sz="2400" b="1" dirty="0">
                <a:solidFill>
                  <a:schemeClr val="bg1"/>
                </a:solidFill>
              </a:rPr>
              <a:t> разу? </a:t>
            </a:r>
            <a:r>
              <a:rPr lang="ru-RU" sz="2400" b="1" dirty="0" err="1" smtClean="0">
                <a:solidFill>
                  <a:schemeClr val="bg1"/>
                </a:solidFill>
              </a:rPr>
              <a:t>По­ясніть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свою </a:t>
            </a:r>
            <a:r>
              <a:rPr lang="ru-RU" sz="2400" b="1" dirty="0" err="1">
                <a:solidFill>
                  <a:schemeClr val="bg1"/>
                </a:solidFill>
              </a:rPr>
              <a:t>відповідь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проілюструйте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пояснення</a:t>
            </a:r>
            <a:r>
              <a:rPr lang="ru-RU" sz="2400" b="1" dirty="0">
                <a:solidFill>
                  <a:schemeClr val="bg1"/>
                </a:solidFill>
              </a:rPr>
              <a:t> прикладами.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4. </a:t>
            </a:r>
            <a:r>
              <a:rPr lang="ru-RU" sz="2400" b="1" dirty="0" err="1">
                <a:solidFill>
                  <a:schemeClr val="bg1"/>
                </a:solidFill>
              </a:rPr>
              <a:t>Чи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може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виконання</a:t>
            </a:r>
            <a:r>
              <a:rPr lang="ru-RU" sz="2400" b="1" dirty="0">
                <a:solidFill>
                  <a:schemeClr val="bg1"/>
                </a:solidFill>
              </a:rPr>
              <a:t> циклу </a:t>
            </a:r>
            <a:r>
              <a:rPr lang="ru-RU" sz="2400" b="1" dirty="0" err="1">
                <a:solidFill>
                  <a:schemeClr val="bg1"/>
                </a:solidFill>
              </a:rPr>
              <a:t>ніколи</a:t>
            </a:r>
            <a:r>
              <a:rPr lang="ru-RU" sz="2400" b="1" dirty="0">
                <a:solidFill>
                  <a:schemeClr val="bg1"/>
                </a:solidFill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</a:rPr>
              <a:t>закінчитися</a:t>
            </a:r>
            <a:r>
              <a:rPr lang="ru-RU" sz="2400" b="1" dirty="0">
                <a:solidFill>
                  <a:schemeClr val="bg1"/>
                </a:solidFill>
              </a:rPr>
              <a:t>? </a:t>
            </a:r>
            <a:r>
              <a:rPr lang="ru-RU" sz="2400" b="1" dirty="0" err="1">
                <a:solidFill>
                  <a:schemeClr val="bg1"/>
                </a:solidFill>
              </a:rPr>
              <a:t>Поясніть</a:t>
            </a:r>
            <a:r>
              <a:rPr lang="ru-RU" sz="2400" b="1" dirty="0">
                <a:solidFill>
                  <a:schemeClr val="bg1"/>
                </a:solidFill>
              </a:rPr>
              <a:t> свою </a:t>
            </a:r>
            <a:r>
              <a:rPr lang="ru-RU" sz="24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проілюструйте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пояснення</a:t>
            </a:r>
            <a:r>
              <a:rPr lang="ru-RU" sz="2400" b="1" dirty="0">
                <a:solidFill>
                  <a:schemeClr val="bg1"/>
                </a:solidFill>
              </a:rPr>
              <a:t> прикладами.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17" y="5212962"/>
            <a:ext cx="1494346" cy="1121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1951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2" name="Выноска-облако 1"/>
          <p:cNvSpPr/>
          <p:nvPr/>
        </p:nvSpPr>
        <p:spPr>
          <a:xfrm>
            <a:off x="1132764" y="1485645"/>
            <a:ext cx="7547212" cy="1789818"/>
          </a:xfrm>
          <a:prstGeom prst="cloudCallout">
            <a:avLst>
              <a:gd name="adj1" fmla="val 9547"/>
              <a:gd name="adj2" fmla="val 89950"/>
            </a:avLst>
          </a:prstGeom>
          <a:solidFill>
            <a:srgbClr val="58433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Так </a:t>
            </a:r>
            <a:r>
              <a:rPr lang="ru-RU" sz="2800" b="1" dirty="0" err="1" smtClean="0"/>
              <a:t>тримати</a:t>
            </a:r>
            <a:r>
              <a:rPr lang="ru-RU" sz="2800" b="1" dirty="0" smtClean="0"/>
              <a:t>! </a:t>
            </a:r>
            <a:r>
              <a:rPr lang="ru-RU" sz="2800" b="1" dirty="0" err="1" smtClean="0"/>
              <a:t>Гарна</a:t>
            </a:r>
            <a:r>
              <a:rPr lang="ru-RU" sz="2800" b="1" dirty="0" smtClean="0"/>
              <a:t> робота!</a:t>
            </a:r>
            <a:endParaRPr lang="ru-RU" sz="2800" b="1" dirty="0"/>
          </a:p>
        </p:txBody>
      </p:sp>
      <p:pic>
        <p:nvPicPr>
          <p:cNvPr id="1026" name="Picture 2" descr="http://www.karaoke-city.ru/images/sm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567" y="2784144"/>
            <a:ext cx="3411942" cy="3238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7400" y="443412"/>
            <a:ext cx="6221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584332"/>
                </a:solidFill>
              </a:rPr>
              <a:t>Цикли з </a:t>
            </a:r>
            <a:r>
              <a:rPr lang="ru-RU" sz="4800" b="1" dirty="0" err="1">
                <a:solidFill>
                  <a:srgbClr val="584332"/>
                </a:solidFill>
              </a:rPr>
              <a:t>передумовою</a:t>
            </a:r>
            <a:endParaRPr lang="ru-RU" sz="48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9156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1063" y="423081"/>
            <a:ext cx="581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584332"/>
                </a:solidFill>
              </a:rPr>
              <a:t>До нових зустрічей!</a:t>
            </a:r>
            <a:endParaRPr lang="ru-RU" sz="4800" b="1" dirty="0">
              <a:solidFill>
                <a:srgbClr val="5843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pic>
        <p:nvPicPr>
          <p:cNvPr id="13314" name="Picture 2" descr="http://www.tvoyakniga.ru/images/forum_uploads/20100928123711-smayl_201411262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34" y="1120520"/>
            <a:ext cx="5465301" cy="5465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25944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owte.at.ua/utschnjam/lolik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228" y="1545247"/>
            <a:ext cx="1923345" cy="2037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96094" y="399648"/>
            <a:ext cx="6988599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smtClean="0">
                <a:solidFill>
                  <a:srgbClr val="584332"/>
                </a:solidFill>
                <a:latin typeface="+mn-lt"/>
              </a:rPr>
              <a:t>Повторимо правила поведінки та безпеки</a:t>
            </a:r>
            <a:br>
              <a:rPr lang="uk-UA" sz="2800" b="1" smtClean="0">
                <a:solidFill>
                  <a:srgbClr val="584332"/>
                </a:solidFill>
                <a:latin typeface="+mn-lt"/>
              </a:rPr>
            </a:br>
            <a:r>
              <a:rPr lang="uk-UA" sz="2800" b="1" smtClean="0">
                <a:solidFill>
                  <a:srgbClr val="584332"/>
                </a:solidFill>
                <a:latin typeface="+mn-lt"/>
              </a:rPr>
              <a:t>в комп’ютерному класі</a:t>
            </a:r>
            <a:endParaRPr lang="uk-UA" sz="2800" b="1" dirty="0">
              <a:solidFill>
                <a:srgbClr val="584332"/>
              </a:solidFill>
              <a:latin typeface="+mn-lt"/>
            </a:endParaRPr>
          </a:p>
        </p:txBody>
      </p:sp>
      <p:pic>
        <p:nvPicPr>
          <p:cNvPr id="4" name="Picture 2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5" y="1464798"/>
            <a:ext cx="1820323" cy="21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85" y="1464798"/>
            <a:ext cx="2426528" cy="24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25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73" y="4046554"/>
            <a:ext cx="1789212" cy="176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28" y="4046554"/>
            <a:ext cx="2104221" cy="20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6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270" y="4312692"/>
            <a:ext cx="1899423" cy="177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j02811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05" y="4107363"/>
            <a:ext cx="2057468" cy="19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j02972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019" y="2047164"/>
            <a:ext cx="1535627" cy="153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14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316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443412"/>
            <a:ext cx="6221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584332"/>
                </a:solidFill>
              </a:rPr>
              <a:t>Цикли з </a:t>
            </a:r>
            <a:r>
              <a:rPr lang="ru-RU" sz="4800" b="1" dirty="0" err="1">
                <a:solidFill>
                  <a:srgbClr val="584332"/>
                </a:solidFill>
              </a:rPr>
              <a:t>передумовою</a:t>
            </a:r>
            <a:endParaRPr lang="ru-RU" sz="4800" b="1" dirty="0">
              <a:solidFill>
                <a:srgbClr val="58433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8700" y="1613693"/>
            <a:ext cx="7733163" cy="707886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FF00"/>
                </a:solidFill>
              </a:rPr>
              <a:t>Задача 1. </a:t>
            </a:r>
            <a:r>
              <a:rPr lang="ru-RU" sz="2000" b="1" dirty="0">
                <a:solidFill>
                  <a:schemeClr val="bg1"/>
                </a:solidFill>
              </a:rPr>
              <a:t>Є </a:t>
            </a:r>
            <a:r>
              <a:rPr lang="ru-RU" sz="2000" b="1" dirty="0" err="1">
                <a:solidFill>
                  <a:schemeClr val="bg1"/>
                </a:solidFill>
              </a:rPr>
              <a:t>діжка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ru-RU" sz="2000" b="1" dirty="0" err="1">
                <a:solidFill>
                  <a:schemeClr val="bg1"/>
                </a:solidFill>
              </a:rPr>
              <a:t>відро</a:t>
            </a:r>
            <a:r>
              <a:rPr lang="ru-RU" sz="2000" b="1" dirty="0">
                <a:solidFill>
                  <a:schemeClr val="bg1"/>
                </a:solidFill>
              </a:rPr>
              <a:t> і </a:t>
            </a:r>
            <a:r>
              <a:rPr lang="ru-RU" sz="2000" b="1" dirty="0" err="1">
                <a:solidFill>
                  <a:schemeClr val="bg1"/>
                </a:solidFill>
              </a:rPr>
              <a:t>колодязь</a:t>
            </a:r>
            <a:r>
              <a:rPr lang="ru-RU" sz="2000" b="1" dirty="0">
                <a:solidFill>
                  <a:schemeClr val="bg1"/>
                </a:solidFill>
              </a:rPr>
              <a:t> з </a:t>
            </a:r>
            <a:r>
              <a:rPr lang="ru-RU" sz="2000" b="1" dirty="0" smtClean="0">
                <a:solidFill>
                  <a:schemeClr val="bg1"/>
                </a:solidFill>
              </a:rPr>
              <a:t>водою.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Використовуючи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відро</a:t>
            </a:r>
            <a:r>
              <a:rPr lang="ru-RU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потрібно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наповнити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діжку</a:t>
            </a:r>
            <a:r>
              <a:rPr lang="ru-RU" sz="2000" b="1" dirty="0">
                <a:solidFill>
                  <a:schemeClr val="bg1"/>
                </a:solidFill>
              </a:rPr>
              <a:t> водою</a:t>
            </a:r>
          </a:p>
        </p:txBody>
      </p:sp>
      <p:pic>
        <p:nvPicPr>
          <p:cNvPr id="8194" name="Picture 2" descr="http://s4.pic4you.ru/y2014/03-08/12216/4242783-thum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162" y="2071225"/>
            <a:ext cx="4583352" cy="4296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allday.ru/7e/da/7e/1350582426_wooden_barrel_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946502"/>
            <a:ext cx="1837328" cy="2259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files.softicons.com/download/system-icons/crystal-intense-icons-by-tatice/png/256/Corbeille%2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49" y="4692992"/>
            <a:ext cx="1547363" cy="15473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28699" y="2435202"/>
            <a:ext cx="2465127" cy="400110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 </a:t>
            </a:r>
            <a:r>
              <a:rPr lang="ru-RU" sz="2000" b="1" dirty="0" err="1" smtClean="0">
                <a:solidFill>
                  <a:schemeClr val="bg1"/>
                </a:solidFill>
              </a:rPr>
              <a:t>діжка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порожня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6481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443412"/>
            <a:ext cx="6221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584332"/>
                </a:solidFill>
              </a:rPr>
              <a:t>Цикли з </a:t>
            </a:r>
            <a:r>
              <a:rPr lang="ru-RU" sz="4800" b="1" dirty="0" err="1">
                <a:solidFill>
                  <a:srgbClr val="584332"/>
                </a:solidFill>
              </a:rPr>
              <a:t>передумовою</a:t>
            </a:r>
            <a:endParaRPr lang="ru-RU" sz="4800" b="1" dirty="0">
              <a:solidFill>
                <a:srgbClr val="58433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9019" y="1727411"/>
            <a:ext cx="6878473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Розглянемо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виконавця</a:t>
            </a:r>
            <a:r>
              <a:rPr lang="ru-RU" sz="2400" b="1" dirty="0">
                <a:solidFill>
                  <a:schemeClr val="bg1"/>
                </a:solidFill>
              </a:rPr>
              <a:t> з такою системою команд: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28700" y="2823680"/>
            <a:ext cx="4157449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1. </a:t>
            </a:r>
            <a:r>
              <a:rPr lang="ru-RU" sz="2400" b="1" dirty="0" err="1">
                <a:solidFill>
                  <a:schemeClr val="bg1"/>
                </a:solidFill>
              </a:rPr>
              <a:t>Наповнити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відро</a:t>
            </a:r>
            <a:r>
              <a:rPr lang="ru-RU" sz="2400" b="1" dirty="0">
                <a:solidFill>
                  <a:schemeClr val="bg1"/>
                </a:solidFill>
              </a:rPr>
              <a:t> водою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28700" y="3458284"/>
            <a:ext cx="4416757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2. </a:t>
            </a:r>
            <a:r>
              <a:rPr lang="ru-RU" sz="2400" b="1" dirty="0" err="1" smtClean="0">
                <a:solidFill>
                  <a:schemeClr val="bg1"/>
                </a:solidFill>
              </a:rPr>
              <a:t>Вилити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воду з </a:t>
            </a:r>
            <a:r>
              <a:rPr lang="ru-RU" sz="2400" b="1" dirty="0" err="1">
                <a:solidFill>
                  <a:schemeClr val="bg1"/>
                </a:solidFill>
              </a:rPr>
              <a:t>відра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діжку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8699" y="4161900"/>
            <a:ext cx="6463921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3. </a:t>
            </a:r>
            <a:r>
              <a:rPr lang="ru-RU" sz="2400" b="1" dirty="0" err="1">
                <a:solidFill>
                  <a:schemeClr val="bg1"/>
                </a:solidFill>
              </a:rPr>
              <a:t>Перевірити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умову</a:t>
            </a:r>
            <a:r>
              <a:rPr lang="ru-RU" sz="2400" b="1" dirty="0">
                <a:solidFill>
                  <a:schemeClr val="bg1"/>
                </a:solidFill>
              </a:rPr>
              <a:t> «</a:t>
            </a:r>
            <a:r>
              <a:rPr lang="ru-RU" sz="2400" b="1" dirty="0" err="1">
                <a:solidFill>
                  <a:schemeClr val="bg1"/>
                </a:solidFill>
              </a:rPr>
              <a:t>Діжка</a:t>
            </a:r>
            <a:r>
              <a:rPr lang="ru-RU" sz="2400" b="1" dirty="0">
                <a:solidFill>
                  <a:schemeClr val="bg1"/>
                </a:solidFill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</a:rPr>
              <a:t>повна</a:t>
            </a:r>
            <a:r>
              <a:rPr lang="ru-RU" sz="2400" b="1" dirty="0">
                <a:solidFill>
                  <a:schemeClr val="bg1"/>
                </a:solidFill>
              </a:rPr>
              <a:t>?»</a:t>
            </a:r>
          </a:p>
        </p:txBody>
      </p:sp>
    </p:spTree>
    <p:extLst>
      <p:ext uri="{BB962C8B-B14F-4D97-AF65-F5344CB8AC3E}">
        <p14:creationId xmlns="" xmlns:p14="http://schemas.microsoft.com/office/powerpoint/2010/main" val="5991509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443412"/>
            <a:ext cx="6221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584332"/>
                </a:solidFill>
              </a:rPr>
              <a:t>Цикли з </a:t>
            </a:r>
            <a:r>
              <a:rPr lang="ru-RU" sz="4800" b="1" dirty="0" err="1">
                <a:solidFill>
                  <a:srgbClr val="584332"/>
                </a:solidFill>
              </a:rPr>
              <a:t>передумовою</a:t>
            </a:r>
            <a:endParaRPr lang="ru-RU" sz="4800" b="1" dirty="0">
              <a:solidFill>
                <a:srgbClr val="58433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34417" y="1509047"/>
            <a:ext cx="2941094" cy="461665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Складемо</a:t>
            </a:r>
            <a:r>
              <a:rPr lang="ru-RU" sz="2400" b="1" dirty="0" smtClean="0">
                <a:solidFill>
                  <a:schemeClr val="bg1"/>
                </a:solidFill>
              </a:rPr>
              <a:t> алгоритм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54739" y="2205351"/>
            <a:ext cx="2879678" cy="442316"/>
          </a:xfrm>
          <a:prstGeom prst="round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Початок</a:t>
            </a:r>
            <a:endParaRPr lang="ru-RU" sz="2800" b="1" dirty="0"/>
          </a:p>
        </p:txBody>
      </p:sp>
      <p:cxnSp>
        <p:nvCxnSpPr>
          <p:cNvPr id="10" name="Прямая со стрелкой 9"/>
          <p:cNvCxnSpPr>
            <a:stCxn id="8" idx="2"/>
            <a:endCxn id="12" idx="0"/>
          </p:cNvCxnSpPr>
          <p:nvPr/>
        </p:nvCxnSpPr>
        <p:spPr>
          <a:xfrm>
            <a:off x="4394578" y="2647667"/>
            <a:ext cx="0" cy="253987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Ромб 11"/>
          <p:cNvSpPr/>
          <p:nvPr/>
        </p:nvSpPr>
        <p:spPr>
          <a:xfrm>
            <a:off x="2821673" y="2901654"/>
            <a:ext cx="3145810" cy="750627"/>
          </a:xfrm>
          <a:prstGeom prst="diamond">
            <a:avLst/>
          </a:prstGeom>
          <a:solidFill>
            <a:srgbClr val="584332"/>
          </a:solidFill>
          <a:ln>
            <a:solidFill>
              <a:srgbClr val="584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Діжка повна?</a:t>
            </a:r>
            <a:endParaRPr lang="ru-RU" sz="24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67482" y="3287206"/>
            <a:ext cx="474261" cy="117320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347413" y="3287206"/>
            <a:ext cx="474259" cy="117320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47413" y="2882306"/>
            <a:ext cx="60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84332"/>
                </a:solidFill>
              </a:rPr>
              <a:t>Так</a:t>
            </a:r>
            <a:endParaRPr lang="ru-RU" sz="2000" b="1" dirty="0">
              <a:solidFill>
                <a:srgbClr val="58433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0949" y="2882306"/>
            <a:ext cx="607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584332"/>
                </a:solidFill>
              </a:rPr>
              <a:t>Ні</a:t>
            </a:r>
            <a:endParaRPr lang="ru-RU" sz="2000" b="1" dirty="0">
              <a:solidFill>
                <a:srgbClr val="584332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347413" y="3411083"/>
            <a:ext cx="1" cy="2034374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1028700" y="5452804"/>
            <a:ext cx="2879678" cy="442316"/>
          </a:xfrm>
          <a:prstGeom prst="round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Кінець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40341" y="3833087"/>
            <a:ext cx="2202406" cy="420792"/>
          </a:xfrm>
          <a:prstGeom prst="rect">
            <a:avLst/>
          </a:prstGeom>
          <a:solidFill>
            <a:srgbClr val="584332"/>
          </a:solidFill>
          <a:ln>
            <a:solidFill>
              <a:srgbClr val="584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Наповнити відро</a:t>
            </a:r>
            <a:endParaRPr lang="ru-RU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6405919" y="3429888"/>
            <a:ext cx="1" cy="377837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405919" y="4292888"/>
            <a:ext cx="1" cy="377837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453989" y="4682440"/>
            <a:ext cx="2202406" cy="420792"/>
          </a:xfrm>
          <a:prstGeom prst="rect">
            <a:avLst/>
          </a:prstGeom>
          <a:solidFill>
            <a:srgbClr val="584332"/>
          </a:solidFill>
          <a:ln>
            <a:solidFill>
              <a:srgbClr val="584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Вилити в діжку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7656395" y="4892836"/>
            <a:ext cx="505490" cy="0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61885" y="2809875"/>
            <a:ext cx="0" cy="2082961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4547503" y="2777427"/>
            <a:ext cx="3614382" cy="1045"/>
          </a:xfrm>
          <a:prstGeom prst="straightConnector1">
            <a:avLst/>
          </a:prstGeom>
          <a:ln w="57150">
            <a:solidFill>
              <a:srgbClr val="58433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22970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7" grpId="0"/>
      <p:bldP spid="18" grpId="0"/>
      <p:bldP spid="22" grpId="0" animBg="1"/>
      <p:bldP spid="2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7400" y="443412"/>
            <a:ext cx="6221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584332"/>
                </a:solidFill>
              </a:rPr>
              <a:t>Цикли з </a:t>
            </a:r>
            <a:r>
              <a:rPr lang="ru-RU" sz="4800" b="1" dirty="0" err="1">
                <a:solidFill>
                  <a:srgbClr val="584332"/>
                </a:solidFill>
              </a:rPr>
              <a:t>передумовою</a:t>
            </a:r>
            <a:endParaRPr lang="ru-RU" sz="4800" b="1" dirty="0">
              <a:solidFill>
                <a:srgbClr val="58433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28196" y="2365739"/>
            <a:ext cx="4824484" cy="1569660"/>
          </a:xfrm>
          <a:prstGeom prst="rect">
            <a:avLst/>
          </a:prstGeom>
          <a:solidFill>
            <a:srgbClr val="58433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Цикл з </a:t>
            </a:r>
            <a:r>
              <a:rPr lang="ru-RU" sz="2400" b="1" dirty="0" err="1" smtClean="0">
                <a:solidFill>
                  <a:srgbClr val="FFFF00"/>
                </a:solidFill>
              </a:rPr>
              <a:t>передумовою</a:t>
            </a:r>
            <a:r>
              <a:rPr lang="ru-RU" sz="2400" b="1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– вид </a:t>
            </a:r>
            <a:r>
              <a:rPr lang="ru-RU" sz="2400" b="1" dirty="0" err="1" smtClean="0">
                <a:solidFill>
                  <a:schemeClr val="bg1"/>
                </a:solidFill>
              </a:rPr>
              <a:t>циклічної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програми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якій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спочатку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йде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перевірка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умови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після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чого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виконується</a:t>
            </a:r>
            <a:r>
              <a:rPr lang="ru-RU" sz="2400" b="1" dirty="0" smtClean="0">
                <a:solidFill>
                  <a:schemeClr val="bg1"/>
                </a:solidFill>
              </a:rPr>
              <a:t> алгоритм.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530" y="1856095"/>
            <a:ext cx="2429301" cy="36078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774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79" y="251772"/>
            <a:ext cx="78867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584332"/>
                </a:solidFill>
                <a:latin typeface="+mn-lt"/>
              </a:rPr>
              <a:t>Робота в зошиті</a:t>
            </a:r>
            <a:endParaRPr lang="uk-UA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9441" t="30363" r="24826" b="44077"/>
          <a:stretch/>
        </p:blipFill>
        <p:spPr>
          <a:xfrm>
            <a:off x="805218" y="2492306"/>
            <a:ext cx="7834734" cy="2461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3642258"/>
            <a:ext cx="245688" cy="245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4175353"/>
            <a:ext cx="245688" cy="2456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646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79" y="251772"/>
            <a:ext cx="78867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584332"/>
                </a:solidFill>
                <a:latin typeface="+mn-lt"/>
              </a:rPr>
              <a:t>Робота в зошиті</a:t>
            </a:r>
            <a:endParaRPr lang="uk-UA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7467" t="15625" r="17538" b="8779"/>
          <a:stretch/>
        </p:blipFill>
        <p:spPr>
          <a:xfrm>
            <a:off x="1979779" y="1708140"/>
            <a:ext cx="5878284" cy="45428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8876" y="2266950"/>
            <a:ext cx="28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584332"/>
                </a:solidFill>
              </a:rPr>
              <a:t>5</a:t>
            </a:r>
            <a:endParaRPr lang="ru-RU" sz="1600" b="1" dirty="0">
              <a:solidFill>
                <a:srgbClr val="58433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07956" y="2266950"/>
            <a:ext cx="9429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584332"/>
                </a:solidFill>
              </a:rPr>
              <a:t>60</a:t>
            </a:r>
            <a:endParaRPr lang="ru-RU" sz="16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5040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79" y="251772"/>
            <a:ext cx="7886700" cy="1325563"/>
          </a:xfrm>
        </p:spPr>
        <p:txBody>
          <a:bodyPr/>
          <a:lstStyle/>
          <a:p>
            <a:r>
              <a:rPr lang="uk-UA" b="1" dirty="0" smtClean="0">
                <a:solidFill>
                  <a:srgbClr val="584332"/>
                </a:solidFill>
                <a:latin typeface="+mn-lt"/>
              </a:rPr>
              <a:t>Робота в зошиті</a:t>
            </a:r>
            <a:endParaRPr lang="uk-UA" b="1" dirty="0">
              <a:solidFill>
                <a:srgbClr val="584332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2011" y="443412"/>
            <a:ext cx="2634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solidFill>
                  <a:srgbClr val="765A43"/>
                </a:solidFill>
              </a:rPr>
              <a:t>Сьогодн</a:t>
            </a:r>
            <a:r>
              <a:rPr lang="uk-UA" sz="1600" b="1" dirty="0" smtClean="0">
                <a:solidFill>
                  <a:srgbClr val="765A43"/>
                </a:solidFill>
              </a:rPr>
              <a:t>і</a:t>
            </a:r>
            <a:endParaRPr lang="ru-RU" sz="1600" b="1" dirty="0">
              <a:solidFill>
                <a:srgbClr val="765A43"/>
              </a:solidFill>
            </a:endParaRPr>
          </a:p>
        </p:txBody>
      </p:sp>
      <p:sp>
        <p:nvSpPr>
          <p:cNvPr id="13" name="Дата 4"/>
          <p:cNvSpPr>
            <a:spLocks noGrp="1"/>
          </p:cNvSpPr>
          <p:nvPr>
            <p:ph type="dt" sz="half" idx="10"/>
          </p:nvPr>
        </p:nvSpPr>
        <p:spPr>
          <a:xfrm>
            <a:off x="0" y="781966"/>
            <a:ext cx="2057400" cy="365125"/>
          </a:xfrm>
        </p:spPr>
        <p:txBody>
          <a:bodyPr/>
          <a:lstStyle/>
          <a:p>
            <a:fld id="{9F24D241-A27A-4CD3-953E-F8A78D635564}" type="datetime1">
              <a:rPr lang="ru-RU" sz="2400" b="1" smtClean="0">
                <a:solidFill>
                  <a:srgbClr val="584332"/>
                </a:solidFill>
              </a:rPr>
              <a:pPr/>
              <a:t>02.03.2021</a:t>
            </a:fld>
            <a:endParaRPr lang="ru-RU" sz="1800" b="1" dirty="0">
              <a:solidFill>
                <a:srgbClr val="58433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56395" y="6596390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http://vsimppt.com.ua/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6395" y="6465585"/>
            <a:ext cx="1715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977358"/>
                </a:solidFill>
              </a:rPr>
              <a:t>http://vsimppt.com.ua/</a:t>
            </a:r>
            <a:endParaRPr lang="ru-RU" sz="1100" dirty="0">
              <a:solidFill>
                <a:srgbClr val="977358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9546" t="13946" r="37727" b="81017"/>
          <a:stretch/>
        </p:blipFill>
        <p:spPr>
          <a:xfrm>
            <a:off x="1979779" y="1695179"/>
            <a:ext cx="4258101" cy="368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28077" t="18423" r="17379" b="8255"/>
          <a:stretch/>
        </p:blipFill>
        <p:spPr>
          <a:xfrm>
            <a:off x="1979779" y="2058467"/>
            <a:ext cx="5676616" cy="42902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5004" y="2426957"/>
            <a:ext cx="42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84332"/>
                </a:solidFill>
              </a:rPr>
              <a:t>7</a:t>
            </a:r>
            <a:r>
              <a:rPr lang="en-US" sz="1600" b="1" dirty="0" smtClean="0">
                <a:solidFill>
                  <a:srgbClr val="584332"/>
                </a:solidFill>
              </a:rPr>
              <a:t>0</a:t>
            </a:r>
            <a:endParaRPr lang="ru-RU" sz="1600" b="1" dirty="0">
              <a:solidFill>
                <a:srgbClr val="58433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75699" y="2426957"/>
            <a:ext cx="427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584332"/>
                </a:solidFill>
              </a:rPr>
              <a:t>1</a:t>
            </a:r>
            <a:r>
              <a:rPr lang="en-US" sz="1600" b="1" dirty="0" smtClean="0">
                <a:solidFill>
                  <a:srgbClr val="584332"/>
                </a:solidFill>
              </a:rPr>
              <a:t>0</a:t>
            </a:r>
            <a:endParaRPr lang="ru-RU" sz="1600" b="1" dirty="0">
              <a:solidFill>
                <a:srgbClr val="58433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0674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369</Words>
  <Application>Microsoft Office PowerPoint</Application>
  <PresentationFormat>Екран (4:3)</PresentationFormat>
  <Paragraphs>109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Робота в зошиті</vt:lpstr>
      <vt:lpstr>Робота в зошиті</vt:lpstr>
      <vt:lpstr>Робота в зошиті</vt:lpstr>
      <vt:lpstr>Робота в зошиті</vt:lpstr>
      <vt:lpstr>Робота в зошиті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Dark</dc:creator>
  <cp:lastModifiedBy>Vlad.Ustin</cp:lastModifiedBy>
  <cp:revision>33</cp:revision>
  <dcterms:created xsi:type="dcterms:W3CDTF">2015-10-20T21:14:13Z</dcterms:created>
  <dcterms:modified xsi:type="dcterms:W3CDTF">2021-03-02T16:33:43Z</dcterms:modified>
</cp:coreProperties>
</file>